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309" r:id="rId5"/>
    <p:sldId id="312" r:id="rId6"/>
    <p:sldId id="313" r:id="rId7"/>
    <p:sldId id="311" r:id="rId8"/>
    <p:sldId id="314" r:id="rId9"/>
    <p:sldId id="315" r:id="rId10"/>
    <p:sldId id="316" r:id="rId11"/>
    <p:sldId id="317" r:id="rId12"/>
    <p:sldId id="318" r:id="rId13"/>
    <p:sldId id="319" r:id="rId14"/>
    <p:sldId id="320" r:id="rId15"/>
    <p:sldId id="322" r:id="rId16"/>
    <p:sldId id="323" r:id="rId17"/>
    <p:sldId id="324" r:id="rId18"/>
    <p:sldId id="325" r:id="rId1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4468">
          <p15:clr>
            <a:srgbClr val="A4A3A4"/>
          </p15:clr>
        </p15:guide>
        <p15:guide id="4" orient="horz" pos="2750">
          <p15:clr>
            <a:srgbClr val="A4A3A4"/>
          </p15:clr>
        </p15:guide>
        <p15:guide id="5" pos="5057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AB3"/>
    <a:srgbClr val="404040"/>
    <a:srgbClr val="FCD5B5"/>
    <a:srgbClr val="E46C0A"/>
    <a:srgbClr val="00B050"/>
    <a:srgbClr val="FDE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95" autoAdjust="0"/>
    <p:restoredTop sz="71963" autoAdjust="0"/>
  </p:normalViewPr>
  <p:slideViewPr>
    <p:cSldViewPr>
      <p:cViewPr varScale="1">
        <p:scale>
          <a:sx n="60" d="100"/>
          <a:sy n="60" d="100"/>
        </p:scale>
        <p:origin x="-1840" y="-112"/>
      </p:cViewPr>
      <p:guideLst>
        <p:guide orient="horz" pos="2160"/>
        <p:guide orient="horz" pos="2750"/>
        <p:guide pos="2880"/>
        <p:guide pos="4468"/>
        <p:guide pos="505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8"/>
    </p:cViewPr>
  </p:sorterViewPr>
  <p:notesViewPr>
    <p:cSldViewPr>
      <p:cViewPr varScale="1">
        <p:scale>
          <a:sx n="85" d="100"/>
          <a:sy n="85" d="100"/>
        </p:scale>
        <p:origin x="-383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FCCB99-A321-4610-B76A-00BF60099B02}" type="datetimeFigureOut">
              <a:rPr lang="de-DE" smtClean="0"/>
              <a:pPr/>
              <a:t>26/08/20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C09C6C-F139-4E18-8B0F-3D4BF954A84E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6657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F8A5ED-68E8-44C7-B966-1E59B1A73951}" type="datetimeFigureOut">
              <a:rPr lang="de-DE" smtClean="0"/>
              <a:pPr/>
              <a:t>26/08/20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9D3BD-B07A-4F09-A306-37C74E35B29B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8878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3"/>
          <p:cNvSpPr txBox="1">
            <a:spLocks/>
          </p:cNvSpPr>
          <p:nvPr userDrawn="1"/>
        </p:nvSpPr>
        <p:spPr>
          <a:xfrm>
            <a:off x="0" y="71414"/>
            <a:ext cx="9144000" cy="5825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457200" y="130622"/>
            <a:ext cx="8229600" cy="562074"/>
          </a:xfrm>
          <a:prstGeom prst="rect">
            <a:avLst/>
          </a:prstGeom>
        </p:spPr>
        <p:txBody>
          <a:bodyPr vert="horz"/>
          <a:lstStyle>
            <a:lvl1pPr algn="ctr">
              <a:defRPr sz="2400">
                <a:solidFill>
                  <a:srgbClr val="006AB3"/>
                </a:solidFill>
              </a:defRPr>
            </a:lvl1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539750" y="981075"/>
            <a:ext cx="8280400" cy="48958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 marL="800100" indent="-342900">
              <a:buFont typeface="Wingdings" charset="2"/>
              <a:buChar char="Ø"/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539750" y="981075"/>
            <a:ext cx="8280400" cy="48958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 marL="800100" indent="-342900">
              <a:buFont typeface="Wingdings" charset="2"/>
              <a:buChar char="Ø"/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30622"/>
            <a:ext cx="8229600" cy="562074"/>
          </a:xfrm>
          <a:prstGeom prst="rect">
            <a:avLst/>
          </a:prstGeom>
        </p:spPr>
        <p:txBody>
          <a:bodyPr vert="horz"/>
          <a:lstStyle>
            <a:lvl1pPr algn="ctr">
              <a:defRPr sz="2400">
                <a:solidFill>
                  <a:srgbClr val="006AB3"/>
                </a:solidFill>
              </a:defRPr>
            </a:lvl1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26/08/20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457200" y="130622"/>
            <a:ext cx="8229600" cy="562074"/>
          </a:xfrm>
          <a:prstGeom prst="rect">
            <a:avLst/>
          </a:prstGeom>
        </p:spPr>
        <p:txBody>
          <a:bodyPr vert="horz"/>
          <a:lstStyle>
            <a:lvl1pPr algn="ctr">
              <a:defRPr sz="2400">
                <a:solidFill>
                  <a:srgbClr val="006AB3"/>
                </a:solidFill>
              </a:defRPr>
            </a:lvl1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270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217718" y="642918"/>
            <a:ext cx="8676000" cy="18000"/>
          </a:xfrm>
          <a:prstGeom prst="rect">
            <a:avLst/>
          </a:prstGeom>
          <a:solidFill>
            <a:srgbClr val="006AB3"/>
          </a:solidFill>
          <a:ln w="9525">
            <a:solidFill>
              <a:srgbClr val="006AB3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spcBef>
                <a:spcPct val="50000"/>
              </a:spcBef>
              <a:defRPr/>
            </a:pPr>
            <a:endParaRPr lang="de-DE" sz="1200" dirty="0">
              <a:solidFill>
                <a:srgbClr val="006AB3"/>
              </a:solidFill>
            </a:endParaRPr>
          </a:p>
        </p:txBody>
      </p:sp>
      <p:sp>
        <p:nvSpPr>
          <p:cNvPr id="13" name="Rectangle 10"/>
          <p:cNvSpPr>
            <a:spLocks noChangeArrowheads="1"/>
          </p:cNvSpPr>
          <p:nvPr userDrawn="1"/>
        </p:nvSpPr>
        <p:spPr bwMode="auto">
          <a:xfrm>
            <a:off x="217718" y="6197082"/>
            <a:ext cx="8676000" cy="18000"/>
          </a:xfrm>
          <a:prstGeom prst="rect">
            <a:avLst/>
          </a:prstGeom>
          <a:solidFill>
            <a:srgbClr val="006AB3"/>
          </a:solidFill>
          <a:ln w="9525">
            <a:solidFill>
              <a:srgbClr val="006AB3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spcBef>
                <a:spcPct val="50000"/>
              </a:spcBef>
              <a:defRPr/>
            </a:pPr>
            <a:endParaRPr lang="de-DE" sz="1200" dirty="0">
              <a:solidFill>
                <a:srgbClr val="006AB3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173222" y="6324464"/>
            <a:ext cx="11721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chemeClr val="tx2"/>
                </a:solidFill>
              </a:rPr>
              <a:t>Kathi Zarnack</a:t>
            </a:r>
            <a:endParaRPr lang="en-GB" sz="1400" dirty="0">
              <a:solidFill>
                <a:schemeClr val="tx2"/>
              </a:solidFill>
            </a:endParaRPr>
          </a:p>
        </p:txBody>
      </p:sp>
      <p:pic>
        <p:nvPicPr>
          <p:cNvPr id="2" name="Picture 1" descr="BMLS_logo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6309320"/>
            <a:ext cx="1307400" cy="548680"/>
          </a:xfrm>
          <a:prstGeom prst="rect">
            <a:avLst/>
          </a:prstGeom>
        </p:spPr>
      </p:pic>
      <p:sp>
        <p:nvSpPr>
          <p:cNvPr id="7" name="Titelplatzhalter 13"/>
          <p:cNvSpPr txBox="1">
            <a:spLocks/>
          </p:cNvSpPr>
          <p:nvPr userDrawn="1"/>
        </p:nvSpPr>
        <p:spPr>
          <a:xfrm>
            <a:off x="0" y="71414"/>
            <a:ext cx="9144000" cy="5825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2" r:id="rId3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8"/>
          <p:cNvSpPr/>
          <p:nvPr/>
        </p:nvSpPr>
        <p:spPr>
          <a:xfrm>
            <a:off x="-1016" y="260648"/>
            <a:ext cx="9145016" cy="7647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2" descr="RBP_function_06.ai"/>
          <p:cNvPicPr>
            <a:picLocks noChangeAspect="1"/>
          </p:cNvPicPr>
          <p:nvPr/>
        </p:nvPicPr>
        <p:blipFill>
          <a:blip r:embed="rId2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068" y="116632"/>
            <a:ext cx="9144000" cy="6461615"/>
          </a:xfrm>
          <a:prstGeom prst="rect">
            <a:avLst/>
          </a:prstGeom>
        </p:spPr>
      </p:pic>
      <p:sp>
        <p:nvSpPr>
          <p:cNvPr id="7" name="Textfeld 2"/>
          <p:cNvSpPr txBox="1"/>
          <p:nvPr/>
        </p:nvSpPr>
        <p:spPr>
          <a:xfrm>
            <a:off x="70992" y="1970837"/>
            <a:ext cx="907300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Experimental consideration for iCLIP</a:t>
            </a:r>
            <a:endParaRPr lang="en-US" sz="3200" b="1" dirty="0"/>
          </a:p>
        </p:txBody>
      </p:sp>
      <p:sp>
        <p:nvSpPr>
          <p:cNvPr id="8" name="Textfeld 2"/>
          <p:cNvSpPr txBox="1"/>
          <p:nvPr/>
        </p:nvSpPr>
        <p:spPr>
          <a:xfrm>
            <a:off x="971600" y="3421449"/>
            <a:ext cx="73448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Dr. Kathi Zarnack</a:t>
            </a:r>
          </a:p>
          <a:p>
            <a:pPr algn="ctr"/>
            <a:r>
              <a:rPr lang="en-GB" sz="2000" dirty="0" err="1" smtClean="0"/>
              <a:t>Buchmann</a:t>
            </a:r>
            <a:r>
              <a:rPr lang="en-GB" sz="2000" dirty="0" smtClean="0"/>
              <a:t> Institute for Molecular Life Sciences (BMLS)</a:t>
            </a:r>
          </a:p>
          <a:p>
            <a:pPr algn="ctr"/>
            <a:r>
              <a:rPr lang="en-GB" sz="2000" dirty="0" smtClean="0"/>
              <a:t>Goethe University Frankfurt, Germany</a:t>
            </a:r>
            <a:endParaRPr lang="en-GB" sz="2000" dirty="0"/>
          </a:p>
          <a:p>
            <a:pPr algn="ctr"/>
            <a:endParaRPr lang="en-GB" sz="2000" dirty="0" smtClean="0"/>
          </a:p>
          <a:p>
            <a:pPr algn="ctr"/>
            <a:r>
              <a:rPr lang="en-GB" sz="2000" dirty="0" smtClean="0"/>
              <a:t>NCCR / SIB Summer School</a:t>
            </a:r>
            <a:endParaRPr lang="en-GB" sz="2000" dirty="0"/>
          </a:p>
        </p:txBody>
      </p:sp>
      <p:sp>
        <p:nvSpPr>
          <p:cNvPr id="19" name="Rechteck 18"/>
          <p:cNvSpPr/>
          <p:nvPr/>
        </p:nvSpPr>
        <p:spPr>
          <a:xfrm>
            <a:off x="35496" y="6093296"/>
            <a:ext cx="9145016" cy="7647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016" y="5813664"/>
            <a:ext cx="4427982" cy="104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32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NEW: iCLIP2 protocol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908720"/>
            <a:ext cx="7117194" cy="4839692"/>
          </a:xfrm>
          <a:prstGeom prst="rect">
            <a:avLst/>
          </a:prstGeom>
        </p:spPr>
      </p:pic>
      <p:sp>
        <p:nvSpPr>
          <p:cNvPr id="5" name="Text Placeholder 4"/>
          <p:cNvSpPr txBox="1">
            <a:spLocks/>
          </p:cNvSpPr>
          <p:nvPr/>
        </p:nvSpPr>
        <p:spPr>
          <a:xfrm>
            <a:off x="2051720" y="6342830"/>
            <a:ext cx="5040560" cy="51517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Buchbender</a:t>
            </a:r>
            <a:r>
              <a:rPr lang="en-US" dirty="0" smtClean="0"/>
              <a:t> et al, Methods,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617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NEW: iCLIP2 protocol</a:t>
            </a:r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2051720" y="6342830"/>
            <a:ext cx="5040560" cy="51517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Buchbender</a:t>
            </a:r>
            <a:r>
              <a:rPr lang="en-US" dirty="0" smtClean="0"/>
              <a:t> et al, Methods, 2020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961"/>
          <a:stretch/>
        </p:blipFill>
        <p:spPr>
          <a:xfrm>
            <a:off x="323528" y="1196752"/>
            <a:ext cx="8399585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704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 workflow</a:t>
            </a:r>
            <a:endParaRPr lang="en-US" dirty="0"/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2627784" y="6309320"/>
            <a:ext cx="4320480" cy="432048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Busch et al, 2020, Methods </a:t>
            </a:r>
            <a:r>
              <a:rPr lang="hr-HR" sz="2000" dirty="0" smtClean="0"/>
              <a:t>178: 49-62.</a:t>
            </a: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484784"/>
            <a:ext cx="7740352" cy="318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480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 workflow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2627784" y="6309320"/>
            <a:ext cx="4320480" cy="432048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smtClean="0"/>
              <a:t>Busch et al, 2020, Methods </a:t>
            </a:r>
            <a:r>
              <a:rPr lang="hr-HR" sz="2000" smtClean="0"/>
              <a:t>178: 49-62.</a:t>
            </a: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16" y="908720"/>
            <a:ext cx="8226848" cy="486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666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iMaps</a:t>
            </a:r>
            <a:r>
              <a:rPr lang="en-US" dirty="0" smtClean="0"/>
              <a:t> (by </a:t>
            </a:r>
            <a:r>
              <a:rPr lang="en-US" dirty="0" err="1" smtClean="0"/>
              <a:t>Genialis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196752"/>
            <a:ext cx="7763983" cy="420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104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iMaps</a:t>
            </a:r>
            <a:r>
              <a:rPr lang="en-US" dirty="0" smtClean="0"/>
              <a:t> (by </a:t>
            </a:r>
            <a:r>
              <a:rPr lang="en-US" dirty="0" err="1" smtClean="0"/>
              <a:t>Genialis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3026"/>
          <a:stretch/>
        </p:blipFill>
        <p:spPr>
          <a:xfrm>
            <a:off x="1763688" y="908720"/>
            <a:ext cx="5676515" cy="514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254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Transcriptome-wide views of protein RNA interactions</a:t>
            </a:r>
          </a:p>
        </p:txBody>
      </p:sp>
      <p:pic>
        <p:nvPicPr>
          <p:cNvPr id="5" name="Picture 4" descr="CLIP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37" t="-1292" r="25372" b="85037"/>
          <a:stretch>
            <a:fillRect/>
          </a:stretch>
        </p:blipFill>
        <p:spPr>
          <a:xfrm>
            <a:off x="4345226" y="1236054"/>
            <a:ext cx="3184638" cy="1023722"/>
          </a:xfrm>
          <a:prstGeom prst="rect">
            <a:avLst/>
          </a:prstGeom>
        </p:spPr>
      </p:pic>
      <p:pic>
        <p:nvPicPr>
          <p:cNvPr id="6" name="Picture 5" descr="CLIP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68" r="29706" b="52112"/>
          <a:stretch>
            <a:fillRect/>
          </a:stretch>
        </p:blipFill>
        <p:spPr>
          <a:xfrm>
            <a:off x="800411" y="908720"/>
            <a:ext cx="2634915" cy="1935997"/>
          </a:xfrm>
          <a:prstGeom prst="rect">
            <a:avLst/>
          </a:prstGeom>
        </p:spPr>
      </p:pic>
      <p:pic>
        <p:nvPicPr>
          <p:cNvPr id="7" name="Picture 6" descr="CLIP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87" t="20020" r="46263" b="71899"/>
          <a:stretch>
            <a:fillRect/>
          </a:stretch>
        </p:blipFill>
        <p:spPr>
          <a:xfrm rot="16200000">
            <a:off x="4014465" y="1597121"/>
            <a:ext cx="215900" cy="424085"/>
          </a:xfrm>
          <a:prstGeom prst="rect">
            <a:avLst/>
          </a:prstGeom>
        </p:spPr>
      </p:pic>
      <p:grpSp>
        <p:nvGrpSpPr>
          <p:cNvPr id="8" name="Group 21"/>
          <p:cNvGrpSpPr/>
          <p:nvPr/>
        </p:nvGrpSpPr>
        <p:grpSpPr>
          <a:xfrm>
            <a:off x="4489242" y="2031759"/>
            <a:ext cx="4043198" cy="3921001"/>
            <a:chOff x="4512520" y="2646112"/>
            <a:chExt cx="4043198" cy="3921001"/>
          </a:xfrm>
        </p:grpSpPr>
        <p:pic>
          <p:nvPicPr>
            <p:cNvPr id="9" name="Picture 8" descr="CLIP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15" t="27607" b="40597"/>
            <a:stretch>
              <a:fillRect/>
            </a:stretch>
          </p:blipFill>
          <p:spPr>
            <a:xfrm>
              <a:off x="4644271" y="4173284"/>
              <a:ext cx="3911447" cy="1668688"/>
            </a:xfrm>
            <a:prstGeom prst="rect">
              <a:avLst/>
            </a:prstGeom>
          </p:spPr>
        </p:pic>
        <p:pic>
          <p:nvPicPr>
            <p:cNvPr id="10" name="Picture 9" descr="CLIP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7" t="20020" r="46263" b="71899"/>
            <a:stretch>
              <a:fillRect/>
            </a:stretch>
          </p:blipFill>
          <p:spPr>
            <a:xfrm>
              <a:off x="5874175" y="3695979"/>
              <a:ext cx="215900" cy="424085"/>
            </a:xfrm>
            <a:prstGeom prst="rect">
              <a:avLst/>
            </a:prstGeom>
          </p:spPr>
        </p:pic>
        <p:grpSp>
          <p:nvGrpSpPr>
            <p:cNvPr id="11" name="Group 17"/>
            <p:cNvGrpSpPr/>
            <p:nvPr/>
          </p:nvGrpSpPr>
          <p:grpSpPr>
            <a:xfrm>
              <a:off x="4512520" y="3121025"/>
              <a:ext cx="3142406" cy="504825"/>
              <a:chOff x="1794719" y="3578225"/>
              <a:chExt cx="3142406" cy="504825"/>
            </a:xfrm>
          </p:grpSpPr>
          <p:pic>
            <p:nvPicPr>
              <p:cNvPr id="14" name="Picture 13" descr="CLIP2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778" t="13312" b="80516"/>
              <a:stretch>
                <a:fillRect/>
              </a:stretch>
            </p:blipFill>
            <p:spPr>
              <a:xfrm>
                <a:off x="2267330" y="3759200"/>
                <a:ext cx="2197185" cy="323850"/>
              </a:xfrm>
              <a:prstGeom prst="rect">
                <a:avLst/>
              </a:prstGeom>
            </p:spPr>
          </p:pic>
          <p:pic>
            <p:nvPicPr>
              <p:cNvPr id="15" name="Picture 14" descr="CLIP2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4341" r="41044" b="80213"/>
              <a:stretch>
                <a:fillRect/>
              </a:stretch>
            </p:blipFill>
            <p:spPr>
              <a:xfrm>
                <a:off x="1794719" y="3578225"/>
                <a:ext cx="3142406" cy="285750"/>
              </a:xfrm>
              <a:prstGeom prst="rect">
                <a:avLst/>
              </a:prstGeom>
            </p:spPr>
          </p:pic>
        </p:grpSp>
        <p:pic>
          <p:nvPicPr>
            <p:cNvPr id="12" name="Picture 11" descr="CLIP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15" t="89410"/>
            <a:stretch>
              <a:fillRect/>
            </a:stretch>
          </p:blipFill>
          <p:spPr>
            <a:xfrm>
              <a:off x="4644271" y="6011333"/>
              <a:ext cx="3911447" cy="555780"/>
            </a:xfrm>
            <a:prstGeom prst="rect">
              <a:avLst/>
            </a:prstGeom>
          </p:spPr>
        </p:pic>
        <p:pic>
          <p:nvPicPr>
            <p:cNvPr id="13" name="Picture 12" descr="CLIP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7" t="20020" r="46263" b="71899"/>
            <a:stretch>
              <a:fillRect/>
            </a:stretch>
          </p:blipFill>
          <p:spPr>
            <a:xfrm>
              <a:off x="5874175" y="2646112"/>
              <a:ext cx="215900" cy="424085"/>
            </a:xfrm>
            <a:prstGeom prst="rect">
              <a:avLst/>
            </a:prstGeom>
          </p:spPr>
        </p:pic>
      </p:grpSp>
      <p:sp>
        <p:nvSpPr>
          <p:cNvPr id="17" name="Text Placeholder 4"/>
          <p:cNvSpPr txBox="1">
            <a:spLocks/>
          </p:cNvSpPr>
          <p:nvPr/>
        </p:nvSpPr>
        <p:spPr>
          <a:xfrm>
            <a:off x="2051720" y="6342830"/>
            <a:ext cx="5040560" cy="51517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König, Zarnack et al, Nat </a:t>
            </a:r>
            <a:r>
              <a:rPr lang="en-US" dirty="0" err="1" smtClean="0"/>
              <a:t>Struct</a:t>
            </a:r>
            <a:r>
              <a:rPr lang="en-US" dirty="0" smtClean="0"/>
              <a:t> </a:t>
            </a:r>
            <a:r>
              <a:rPr lang="en-US" dirty="0" err="1" smtClean="0"/>
              <a:t>Mol</a:t>
            </a:r>
            <a:r>
              <a:rPr lang="en-US" dirty="0" smtClean="0"/>
              <a:t> </a:t>
            </a:r>
            <a:r>
              <a:rPr lang="en-US" dirty="0" err="1" smtClean="0"/>
              <a:t>Biol</a:t>
            </a:r>
            <a:r>
              <a:rPr lang="en-US" dirty="0" smtClean="0"/>
              <a:t>, </a:t>
            </a:r>
            <a:r>
              <a:rPr lang="en-US" dirty="0"/>
              <a:t>2010</a:t>
            </a:r>
          </a:p>
          <a:p>
            <a:endParaRPr lang="en-US" dirty="0"/>
          </a:p>
        </p:txBody>
      </p:sp>
      <p:sp>
        <p:nvSpPr>
          <p:cNvPr id="18" name="Text Placeholder 4"/>
          <p:cNvSpPr txBox="1">
            <a:spLocks/>
          </p:cNvSpPr>
          <p:nvPr/>
        </p:nvSpPr>
        <p:spPr>
          <a:xfrm>
            <a:off x="0" y="3501008"/>
            <a:ext cx="4032448" cy="51517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iCLIP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= individual-nucleotide resolution UV crosslinking &amp; immunoprecipitation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736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original iCLIP protocol</a:t>
            </a:r>
            <a:endParaRPr lang="en-US" dirty="0"/>
          </a:p>
        </p:txBody>
      </p:sp>
      <p:pic>
        <p:nvPicPr>
          <p:cNvPr id="4" name="Picture 7" descr="figure_01_colou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0" t="5556" r="5974" b="52222"/>
          <a:stretch>
            <a:fillRect/>
          </a:stretch>
        </p:blipFill>
        <p:spPr bwMode="auto">
          <a:xfrm>
            <a:off x="1043608" y="908720"/>
            <a:ext cx="7239000" cy="518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 txBox="1">
            <a:spLocks/>
          </p:cNvSpPr>
          <p:nvPr/>
        </p:nvSpPr>
        <p:spPr>
          <a:xfrm>
            <a:off x="2051720" y="6342830"/>
            <a:ext cx="5040560" cy="51517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Huppertz</a:t>
            </a:r>
            <a:r>
              <a:rPr lang="en-US" dirty="0" smtClean="0"/>
              <a:t> et al, Methods, 2014</a:t>
            </a:r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276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Points of control</a:t>
            </a:r>
            <a:endParaRPr lang="en-US" dirty="0"/>
          </a:p>
        </p:txBody>
      </p:sp>
      <p:grpSp>
        <p:nvGrpSpPr>
          <p:cNvPr id="5" name="Group 3"/>
          <p:cNvGrpSpPr>
            <a:grpSpLocks/>
          </p:cNvGrpSpPr>
          <p:nvPr/>
        </p:nvGrpSpPr>
        <p:grpSpPr bwMode="auto">
          <a:xfrm>
            <a:off x="251520" y="476672"/>
            <a:ext cx="4555877" cy="6036915"/>
            <a:chOff x="-553" y="379"/>
            <a:chExt cx="3672" cy="4223"/>
          </a:xfrm>
        </p:grpSpPr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644" t="25255" r="35706" b="36023"/>
            <a:stretch>
              <a:fillRect/>
            </a:stretch>
          </p:blipFill>
          <p:spPr bwMode="auto">
            <a:xfrm>
              <a:off x="-553" y="379"/>
              <a:ext cx="3673" cy="42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pic>
      </p:grp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00" t="25002" r="32704" b="44446"/>
          <a:stretch>
            <a:fillRect/>
          </a:stretch>
        </p:blipFill>
        <p:spPr bwMode="auto">
          <a:xfrm>
            <a:off x="4283968" y="836712"/>
            <a:ext cx="5661468" cy="5369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8" name="Text Placeholder 4"/>
          <p:cNvSpPr txBox="1">
            <a:spLocks/>
          </p:cNvSpPr>
          <p:nvPr/>
        </p:nvSpPr>
        <p:spPr>
          <a:xfrm>
            <a:off x="2051720" y="6342830"/>
            <a:ext cx="5040560" cy="51517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König, Zarnack et al, Nat </a:t>
            </a:r>
            <a:r>
              <a:rPr lang="en-US" dirty="0" err="1" smtClean="0"/>
              <a:t>Struct</a:t>
            </a:r>
            <a:r>
              <a:rPr lang="en-US" dirty="0" smtClean="0"/>
              <a:t> </a:t>
            </a:r>
            <a:r>
              <a:rPr lang="en-US" dirty="0" err="1" smtClean="0"/>
              <a:t>Mol</a:t>
            </a:r>
            <a:r>
              <a:rPr lang="en-US" dirty="0" smtClean="0"/>
              <a:t> </a:t>
            </a:r>
            <a:r>
              <a:rPr lang="en-US" dirty="0" err="1" smtClean="0"/>
              <a:t>Biol</a:t>
            </a:r>
            <a:r>
              <a:rPr lang="en-US" dirty="0" smtClean="0"/>
              <a:t>, </a:t>
            </a:r>
            <a:r>
              <a:rPr lang="en-US" dirty="0"/>
              <a:t>2010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485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052736"/>
            <a:ext cx="7367860" cy="324882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consideration </a:t>
            </a:r>
            <a:r>
              <a:rPr lang="mr-IN" dirty="0" smtClean="0"/>
              <a:t>–</a:t>
            </a:r>
            <a:r>
              <a:rPr lang="en-US" dirty="0" smtClean="0"/>
              <a:t> part I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971600" y="4437459"/>
            <a:ext cx="3816226" cy="1943869"/>
          </a:xfrm>
        </p:spPr>
        <p:txBody>
          <a:bodyPr/>
          <a:lstStyle/>
          <a:p>
            <a:pPr>
              <a:lnSpc>
                <a:spcPct val="80000"/>
              </a:lnSpc>
              <a:buFont typeface="Arial"/>
              <a:buChar char="•"/>
            </a:pPr>
            <a:r>
              <a:rPr lang="en-US" dirty="0" smtClean="0"/>
              <a:t>Controls</a:t>
            </a:r>
          </a:p>
          <a:p>
            <a:pPr>
              <a:lnSpc>
                <a:spcPct val="80000"/>
              </a:lnSpc>
              <a:buFont typeface="Arial"/>
              <a:buChar char="•"/>
            </a:pPr>
            <a:r>
              <a:rPr lang="en-US" dirty="0" smtClean="0"/>
              <a:t>Primer design</a:t>
            </a:r>
          </a:p>
          <a:p>
            <a:pPr>
              <a:lnSpc>
                <a:spcPct val="80000"/>
              </a:lnSpc>
              <a:buFont typeface="Arial"/>
              <a:buChar char="•"/>
            </a:pPr>
            <a:r>
              <a:rPr lang="en-US" dirty="0" smtClean="0"/>
              <a:t>RNase concentration</a:t>
            </a:r>
          </a:p>
          <a:p>
            <a:pPr>
              <a:lnSpc>
                <a:spcPct val="80000"/>
              </a:lnSpc>
              <a:buFont typeface="Arial"/>
              <a:buChar char="•"/>
            </a:pPr>
            <a:r>
              <a:rPr lang="en-US" dirty="0" smtClean="0"/>
              <a:t>4SU labeling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00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Partial RNase digestion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692696"/>
            <a:ext cx="6046440" cy="5346326"/>
          </a:xfrm>
          <a:prstGeom prst="rect">
            <a:avLst/>
          </a:prstGeom>
        </p:spPr>
      </p:pic>
      <p:sp>
        <p:nvSpPr>
          <p:cNvPr id="5" name="Text Placeholder 4"/>
          <p:cNvSpPr txBox="1">
            <a:spLocks/>
          </p:cNvSpPr>
          <p:nvPr/>
        </p:nvSpPr>
        <p:spPr>
          <a:xfrm>
            <a:off x="2051720" y="6342830"/>
            <a:ext cx="5040560" cy="51517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Huppertz</a:t>
            </a:r>
            <a:r>
              <a:rPr lang="en-US" dirty="0" smtClean="0"/>
              <a:t> et al, Methods, 2014</a:t>
            </a:r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899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Choice of RT primers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052736"/>
            <a:ext cx="8383059" cy="3984600"/>
          </a:xfrm>
          <a:prstGeom prst="rect">
            <a:avLst/>
          </a:prstGeom>
        </p:spPr>
      </p:pic>
      <p:sp>
        <p:nvSpPr>
          <p:cNvPr id="5" name="Text Placeholder 4"/>
          <p:cNvSpPr txBox="1">
            <a:spLocks/>
          </p:cNvSpPr>
          <p:nvPr/>
        </p:nvSpPr>
        <p:spPr>
          <a:xfrm>
            <a:off x="2051720" y="6342830"/>
            <a:ext cx="5040560" cy="51517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Huppertz</a:t>
            </a:r>
            <a:r>
              <a:rPr lang="en-US" dirty="0" smtClean="0"/>
              <a:t> et al, Methods, 2014</a:t>
            </a:r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84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iCLIP vs. iCLIP2 vs. </a:t>
            </a:r>
            <a:r>
              <a:rPr lang="en-US" dirty="0" err="1" smtClean="0"/>
              <a:t>eCLIP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43608" y="908720"/>
            <a:ext cx="6417632" cy="5185536"/>
            <a:chOff x="1259632" y="908720"/>
            <a:chExt cx="6417632" cy="5185536"/>
          </a:xfrm>
        </p:grpSpPr>
        <p:pic>
          <p:nvPicPr>
            <p:cNvPr id="5" name="Picture 4" descr="Fig_01_Method_04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96"/>
            <a:stretch/>
          </p:blipFill>
          <p:spPr>
            <a:xfrm>
              <a:off x="1403648" y="908720"/>
              <a:ext cx="6273616" cy="5185536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1259632" y="980728"/>
              <a:ext cx="504056" cy="2880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 Placeholder 4"/>
          <p:cNvSpPr txBox="1">
            <a:spLocks/>
          </p:cNvSpPr>
          <p:nvPr/>
        </p:nvSpPr>
        <p:spPr>
          <a:xfrm>
            <a:off x="2051720" y="6342830"/>
            <a:ext cx="5040560" cy="51517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Buchbender</a:t>
            </a:r>
            <a:r>
              <a:rPr lang="en-US" dirty="0" smtClean="0"/>
              <a:t> et al, Methods,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604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NEW: iCLIP2 protocol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763877" y="4233954"/>
            <a:ext cx="5328394" cy="3240013"/>
          </a:xfrm>
        </p:spPr>
        <p:txBody>
          <a:bodyPr/>
          <a:lstStyle/>
          <a:p>
            <a:pPr>
              <a:buFont typeface="Arial"/>
              <a:buChar char="•"/>
            </a:pPr>
            <a:r>
              <a:rPr lang="en-US" dirty="0" smtClean="0"/>
              <a:t>Simplified protocol</a:t>
            </a:r>
          </a:p>
          <a:p>
            <a:pPr>
              <a:buFont typeface="Arial"/>
              <a:buChar char="•"/>
            </a:pPr>
            <a:r>
              <a:rPr lang="en-US" dirty="0" smtClean="0"/>
              <a:t>Higher yield</a:t>
            </a:r>
          </a:p>
          <a:p>
            <a:pPr>
              <a:buFont typeface="Arial"/>
              <a:buChar char="•"/>
            </a:pPr>
            <a:r>
              <a:rPr lang="en-US" dirty="0" smtClean="0"/>
              <a:t>Less input needed</a:t>
            </a:r>
          </a:p>
          <a:p>
            <a:pPr>
              <a:buFont typeface="Arial"/>
              <a:buChar char="•"/>
            </a:pPr>
            <a:r>
              <a:rPr lang="en-US" dirty="0" smtClean="0"/>
              <a:t>Shorter processing time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80" y="908720"/>
            <a:ext cx="7812360" cy="311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944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EF95431DBAC419315DEADFCEED7AB" ma:contentTypeVersion="0" ma:contentTypeDescription="Create a new document." ma:contentTypeScope="" ma:versionID="d067d4ecec5a4e463d5868e6973c96c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72C74-C68B-4729-BE87-386CB034A9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8CC1416-EB98-4122-B19E-19273FBB826F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C498EA4-29E6-413D-AC0F-1B83730663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14024</TotalTime>
  <Words>214</Words>
  <Application>Microsoft Macintosh PowerPoint</Application>
  <PresentationFormat>On-screen Show (4:3)</PresentationFormat>
  <Paragraphs>46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Larissa-Design</vt:lpstr>
      <vt:lpstr>PowerPoint Presentation</vt:lpstr>
      <vt:lpstr>Transcriptome-wide views of protein RNA interactions</vt:lpstr>
      <vt:lpstr>The original iCLIP protocol</vt:lpstr>
      <vt:lpstr>Points of control</vt:lpstr>
      <vt:lpstr>Experimental consideration – part I</vt:lpstr>
      <vt:lpstr>Partial RNase digestion</vt:lpstr>
      <vt:lpstr>Choice of RT primers</vt:lpstr>
      <vt:lpstr>iCLIP vs. iCLIP2 vs. eCLIP</vt:lpstr>
      <vt:lpstr>NEW: iCLIP2 protocol</vt:lpstr>
      <vt:lpstr>NEW: iCLIP2 protocol</vt:lpstr>
      <vt:lpstr>NEW: iCLIP2 protocol</vt:lpstr>
      <vt:lpstr>Data analysis workflow</vt:lpstr>
      <vt:lpstr>Data analysis workflow</vt:lpstr>
      <vt:lpstr>iMaps (by Genialis)</vt:lpstr>
      <vt:lpstr>iMaps (by Genialis)</vt:lpstr>
    </vt:vector>
  </TitlesOfParts>
  <Company>ab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rodneymullen</dc:creator>
  <cp:lastModifiedBy>Kathi Zarnack</cp:lastModifiedBy>
  <cp:revision>891</cp:revision>
  <dcterms:created xsi:type="dcterms:W3CDTF">2011-07-26T12:07:55Z</dcterms:created>
  <dcterms:modified xsi:type="dcterms:W3CDTF">2020-08-27T14:07:02Z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0x010100A79EF95431DBAC419315DEADFCEED7AB</vt:lpwstr>
  </property>
</Properties>
</file>

<file path=docProps/thumbnail.jpeg>
</file>